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3a055e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3a055e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0799430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0799430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63a055e4b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63a055e4b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3a055e4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3a055e4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63a055e4b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63a055e4b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63a055e4b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63a055e4b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3a055e4b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3a055e4b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0799430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0799430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07994304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07994304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07994304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07994304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07994304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07994304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3a055e4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3a055e4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07994304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07994304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6e18af0e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6e18af0e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63a055e4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63a055e4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63a055e4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63a055e4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63a055e4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63a055e4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63a055e4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63a055e4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63a055e4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63a055e4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6e18af0e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6e18af0e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6e18af0e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6e18af0e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6e18af0e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6e18af0e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Negligible drift, few constants &gt;5%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3a055e4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3a055e4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6e18af0e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6e18af0e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6e18af0e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6e18af0e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6e18af0e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6e18af0e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6e18af0e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6e18af0e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6e18af0e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6e18af0e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ADCs with RMS/mean &gt; 0.38% fail “Unstable” qflag.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6e18af0e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6e18af0e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6e18af0e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6e18af0e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6e18af0eb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6e18af0eb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80fae41e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80fae41e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3a055e4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3a055e4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63a055e4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63a055e4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3a055e4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3a055e4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3a055e4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3a055e4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3a055e4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3a055e4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3a055e4b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3a055e4b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0" y="0"/>
            <a:ext cx="341400" cy="5143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45200"/>
            <a:ext cx="9159774" cy="58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/>
          <p:nvPr/>
        </p:nvSpPr>
        <p:spPr>
          <a:xfrm>
            <a:off x="25" y="3439525"/>
            <a:ext cx="9159900" cy="170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5"/>
          <p:cNvSpPr txBox="1"/>
          <p:nvPr>
            <p:ph type="ctrTitle"/>
          </p:nvPr>
        </p:nvSpPr>
        <p:spPr>
          <a:xfrm>
            <a:off x="0" y="3360325"/>
            <a:ext cx="6495300" cy="14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D85C6"/>
                </a:solidFill>
              </a:rPr>
              <a:t>CIS Tech Update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0" y="3499650"/>
            <a:ext cx="57075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</a:rPr>
              <a:t>Chicago Weekly Meeting, 21 June 2021</a:t>
            </a:r>
            <a:endParaRPr sz="1800">
              <a:solidFill>
                <a:srgbClr val="3D85C6"/>
              </a:solidFill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0" y="4576075"/>
            <a:ext cx="46629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D85C6"/>
                </a:solidFill>
              </a:rPr>
              <a:t>Elias Oakes and Mikel Zemborain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105" name="Google Shape;1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489" y="3902998"/>
            <a:ext cx="1861211" cy="7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6498" y="3845263"/>
            <a:ext cx="703239" cy="89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D85C6"/>
                </a:solidFill>
              </a:rPr>
              <a:t>Total </a:t>
            </a:r>
            <a:r>
              <a:rPr lang="en">
                <a:solidFill>
                  <a:srgbClr val="3D85C6"/>
                </a:solidFill>
              </a:rPr>
              <a:t>Maintenance Progress (as of June 2021)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4"/>
          <p:cNvSpPr txBox="1"/>
          <p:nvPr>
            <p:ph idx="1" type="body"/>
          </p:nvPr>
        </p:nvSpPr>
        <p:spPr>
          <a:xfrm>
            <a:off x="672350" y="1152475"/>
            <a:ext cx="83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maintained drawers: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EBA</a:t>
            </a:r>
            <a:r>
              <a:rPr lang="en"/>
              <a:t> 03, 07, 08, 09, 10, 12, 16, 17, 18, 19, 20, 24, 25, 26, 27, 29, 30, 34, 35, 36, 37, 39, 40, 41, 42, 43, 44, 46, 54, 55, 56, 57, 58, 59, 61, 63 </a:t>
            </a:r>
            <a:r>
              <a:rPr lang="en">
                <a:solidFill>
                  <a:srgbClr val="990000"/>
                </a:solidFill>
              </a:rPr>
              <a:t>(Total: 36)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LBA</a:t>
            </a:r>
            <a:r>
              <a:rPr lang="en"/>
              <a:t> 01, 05, 06, 07, 08, 10, 11, 13, 16, 17, 18, 22, 23, 36, 37, 40, 41, 42, 43, 45, 46, 49, 50, 51, 52, 53, 54, 55, 56, 57, 58, 59, 61, 62, 63 </a:t>
            </a:r>
            <a:r>
              <a:rPr lang="en">
                <a:solidFill>
                  <a:srgbClr val="990000"/>
                </a:solidFill>
              </a:rPr>
              <a:t>(Total: 35)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LBC</a:t>
            </a:r>
            <a:r>
              <a:rPr lang="en"/>
              <a:t> 01, 02, 05, 06, 08, 09, 10, 11, 14, 16, 17, 18, 19, 21, 23, 26, 27, 28, 29, 30, 32, 34, 37, 40, 41, 43, 44, 47, 48, 49, 51, 55, 56, 57, 59, 60, 63, 64 </a:t>
            </a:r>
            <a:r>
              <a:rPr lang="en">
                <a:solidFill>
                  <a:srgbClr val="990000"/>
                </a:solidFill>
              </a:rPr>
              <a:t>(Total: 38)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90000"/>
                </a:solidFill>
              </a:rPr>
              <a:t>EBC</a:t>
            </a:r>
            <a:r>
              <a:rPr lang="en"/>
              <a:t> 02, 03, 04, 06, 07, 08, 09, 11, 13, 15, 16, 17, 18, 19, 21, 27, 30, 35, 38, 39, 40, 41, 42, 43, 49, 50, 52, 55, 56, 57, 58, 59, 61, 63, 64 </a:t>
            </a:r>
            <a:r>
              <a:rPr lang="en">
                <a:solidFill>
                  <a:srgbClr val="990000"/>
                </a:solidFill>
              </a:rPr>
              <a:t>(Total: 35)</a:t>
            </a:r>
            <a:endParaRPr/>
          </a:p>
        </p:txBody>
      </p:sp>
      <p:sp>
        <p:nvSpPr>
          <p:cNvPr id="178" name="Google Shape;17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540413" y="43338"/>
            <a:ext cx="8085612" cy="505682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5"/>
          <p:cNvSpPr/>
          <p:nvPr/>
        </p:nvSpPr>
        <p:spPr>
          <a:xfrm>
            <a:off x="3899650" y="22400"/>
            <a:ext cx="1367100" cy="434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Detector Status</a:t>
            </a:r>
            <a:endParaRPr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(really good)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b="15167" l="0" r="0" t="0"/>
          <a:stretch/>
        </p:blipFill>
        <p:spPr>
          <a:xfrm>
            <a:off x="4002663" y="1963773"/>
            <a:ext cx="1138675" cy="195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963" y="4093300"/>
            <a:ext cx="1264075" cy="276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7165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Cooling Valves Installation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987" y="1726400"/>
            <a:ext cx="3720024" cy="279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Motivation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311700" y="1152475"/>
            <a:ext cx="44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cooling leak in a single drawer can threaten to shut down all drawers within that cooling loop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Valves will isolate the leak to a single drawer, without needing someone to enter the detector during Run 3</a:t>
            </a:r>
            <a:endParaRPr/>
          </a:p>
        </p:txBody>
      </p:sp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475" y="661263"/>
            <a:ext cx="380983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7"/>
          <p:cNvSpPr/>
          <p:nvPr/>
        </p:nvSpPr>
        <p:spPr>
          <a:xfrm>
            <a:off x="4896975" y="1467975"/>
            <a:ext cx="6837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7"/>
          <p:cNvSpPr/>
          <p:nvPr/>
        </p:nvSpPr>
        <p:spPr>
          <a:xfrm>
            <a:off x="8299075" y="1467975"/>
            <a:ext cx="6837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7"/>
          <p:cNvSpPr txBox="1"/>
          <p:nvPr/>
        </p:nvSpPr>
        <p:spPr>
          <a:xfrm>
            <a:off x="5925475" y="531275"/>
            <a:ext cx="23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Loop Distribution</a:t>
            </a:r>
            <a:endParaRPr/>
          </a:p>
        </p:txBody>
      </p:sp>
      <p:sp>
        <p:nvSpPr>
          <p:cNvPr id="206" name="Google Shape;20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Installation Procedure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Identify drawers and appropriate cooling loop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Fit brackets with valves on accessible drawers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Need access to pipe connection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Check reasonable bending radius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Stop cooling loops, connect cooling pipes, restart loops</a:t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793" y="287312"/>
            <a:ext cx="3426653" cy="456887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Preparing Valves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311700" y="1152475"/>
            <a:ext cx="396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in SR1 to prepare valves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Assembly with non-magnetic and radiation-resistant parts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for function and leakage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Preparation of mounting plates</a:t>
            </a:r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100" y="863550"/>
            <a:ext cx="4555202" cy="34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0"/>
          <p:cNvPicPr preferRelativeResize="0"/>
          <p:nvPr/>
        </p:nvPicPr>
        <p:blipFill rotWithShape="1">
          <a:blip r:embed="rId3">
            <a:alphaModFix/>
          </a:blip>
          <a:srcRect b="0" l="3821" r="18515" t="0"/>
          <a:stretch/>
        </p:blipFill>
        <p:spPr>
          <a:xfrm>
            <a:off x="4572000" y="1152463"/>
            <a:ext cx="4449150" cy="375912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Isolation cooling valves - Mounting on drawers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various plate configurations to mount on LBA and LBC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Orientation and position is critical: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 ATLAS location pins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Minimize hose bending radius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Ensure access to pipe connections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pass on LBA and LBC (excluding difficult-to-access drawers) finished in March</a:t>
            </a:r>
            <a:endParaRPr/>
          </a:p>
        </p:txBody>
      </p:sp>
      <p:sp>
        <p:nvSpPr>
          <p:cNvPr id="230" name="Google Shape;23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D85C6"/>
                </a:solidFill>
              </a:rPr>
              <a:t>Isolation cooling valves - Hoses and pneumatics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311700" y="1152475"/>
            <a:ext cx="468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Connecting valves often requires hose extensions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some drawers to install longer cooling hoses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direction-specific pneumatic hoses (for opening/closing valves)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Completed for all mounted valves as of June</a:t>
            </a:r>
            <a:endParaRPr/>
          </a:p>
        </p:txBody>
      </p:sp>
      <p:sp>
        <p:nvSpPr>
          <p:cNvPr id="237" name="Google Shape;23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41"/>
          <p:cNvPicPr preferRelativeResize="0"/>
          <p:nvPr/>
        </p:nvPicPr>
        <p:blipFill rotWithShape="1">
          <a:blip r:embed="rId3">
            <a:alphaModFix/>
          </a:blip>
          <a:srcRect b="12149" l="0" r="0" t="0"/>
          <a:stretch/>
        </p:blipFill>
        <p:spPr>
          <a:xfrm>
            <a:off x="5440079" y="1152475"/>
            <a:ext cx="3032369" cy="355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Isolation cooling valves - Typical challenges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44" name="Google Shape;244;p42"/>
          <p:cNvSpPr txBox="1"/>
          <p:nvPr>
            <p:ph idx="1" type="body"/>
          </p:nvPr>
        </p:nvSpPr>
        <p:spPr>
          <a:xfrm>
            <a:off x="311700" y="1152475"/>
            <a:ext cx="419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access behind cesium electronics boxes and source garages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~10 drawers each on LBA and LBC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since late May to remove Cs obstructions and install valves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structural issues: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Metal plates (ATLAS structural frame)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Scaffolding access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Cables/wires blocking access</a:t>
            </a:r>
            <a:endParaRPr/>
          </a:p>
        </p:txBody>
      </p:sp>
      <p:sp>
        <p:nvSpPr>
          <p:cNvPr id="245" name="Google Shape;24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900" y="1211375"/>
            <a:ext cx="2144013" cy="34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907" y="1211375"/>
            <a:ext cx="2286001" cy="345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D85C6"/>
                </a:solidFill>
              </a:rPr>
              <a:t>Isolation cooling valves - Addressing leaks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1152475"/>
            <a:ext cx="59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loop-by-loop, monitor PPV cycle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clamps to isolate drawers when leak suspected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LBA 45 (early April): isolated &amp; re-fitted valves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LBC 14 (April 13): bypassed 3/8 internal cooling loops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LBC loop #13 (late April): compressive gas 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Inject compressed N2 in loop return 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gas detector to identify leak source on finger side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Isolated to LBC 58 and 60; re-fitted valves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LBC 35 and 36 (May): isolated &amp; re-fitted valves</a:t>
            </a:r>
            <a:endParaRPr/>
          </a:p>
        </p:txBody>
      </p:sp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485" y="988150"/>
            <a:ext cx="2808814" cy="37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Outline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152475"/>
            <a:ext cx="507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TileCal electronics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Detector maintenance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 and hardware failures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Recent progress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Detector status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Cooling valves installation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Motivation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Installation procedure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Charge Injection System (CIS)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CIS and recalibration overview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March, April, June CIS updates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 b="10515" l="13373" r="8556" t="18913"/>
          <a:stretch/>
        </p:blipFill>
        <p:spPr>
          <a:xfrm>
            <a:off x="5386200" y="266950"/>
            <a:ext cx="3200400" cy="217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200" y="2486225"/>
            <a:ext cx="32004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287" y="2179162"/>
            <a:ext cx="3004108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D85C6"/>
                </a:solidFill>
              </a:rPr>
              <a:t>Isolation cooling valves - Current status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311700" y="1132275"/>
            <a:ext cx="8375400" cy="13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LBA 40, 43, 51, 57, and 59 are the only drawers remaining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LBA 40 and 57 may be inaccessible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delay - supply issues with clamps, scavenging where we can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652" y="2179162"/>
            <a:ext cx="3004108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Next steps for maintenance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 valve installation on LBA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remaining leaks: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Leak detected 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EBC: loops 20, 22, 23, 24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LBC: loops 15, 18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LBA: loops 7, 10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Currently, EBC partition is OFF. All others are ON.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Planning to fix loops this week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Continuing drawer maintenance</a:t>
            </a:r>
            <a:endParaRPr/>
          </a:p>
        </p:txBody>
      </p:sp>
      <p:sp>
        <p:nvSpPr>
          <p:cNvPr id="271" name="Google Shape;27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Charge Injection Systems (CIS)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77" name="Google Shape;27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400" y="2885200"/>
            <a:ext cx="5107207" cy="17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Overview of CIS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311700" y="1152475"/>
            <a:ext cx="6813900" cy="19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Calibration system for front-end readout electronics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Simulates physics signals by injecting a known charge and measuring the response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Characterizes each readout channel with a CIS constant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 Charge injection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311700" y="1152475"/>
            <a:ext cx="725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3in1 cards contain 5pF and 100pF capacitors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Capacitors vary charge of injected pulse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64x gain amplifiers shape and amplify pulse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 pulse to analog-to-digital converter (ADC)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40801"/>
            <a:ext cx="5991598" cy="144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 rotWithShape="1">
          <a:blip r:embed="rId4">
            <a:alphaModFix/>
          </a:blip>
          <a:srcRect b="25116" l="0" r="36301" t="0"/>
          <a:stretch/>
        </p:blipFill>
        <p:spPr>
          <a:xfrm>
            <a:off x="6805525" y="1391900"/>
            <a:ext cx="2026776" cy="317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9"/>
          <p:cNvPicPr preferRelativeResize="0"/>
          <p:nvPr/>
        </p:nvPicPr>
        <p:blipFill rotWithShape="1">
          <a:blip r:embed="rId3">
            <a:alphaModFix/>
          </a:blip>
          <a:srcRect b="39143" l="0" r="0" t="0"/>
          <a:stretch/>
        </p:blipFill>
        <p:spPr>
          <a:xfrm>
            <a:off x="1339251" y="3177150"/>
            <a:ext cx="6465498" cy="18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9"/>
          <p:cNvSpPr txBox="1"/>
          <p:nvPr>
            <p:ph idx="1" type="body"/>
          </p:nvPr>
        </p:nvSpPr>
        <p:spPr>
          <a:xfrm>
            <a:off x="311700" y="1017725"/>
            <a:ext cx="8709600" cy="16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60 injections sampled 7 times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15 steps varying phase between injection and sampling, 4 capacitor discharges each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Fit to a reference pulse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amplitude measured for different charges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Amplitude (ADC counts) vs. charge (pC) relation gives CIS constant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each of ~19700 channels</a:t>
            </a:r>
            <a:endParaRPr/>
          </a:p>
        </p:txBody>
      </p:sp>
      <p:sp>
        <p:nvSpPr>
          <p:cNvPr id="302" name="Google Shape;3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Calibration constants</a:t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CIS Constant Recalibration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09" name="Google Shape;309;p50"/>
          <p:cNvSpPr txBox="1"/>
          <p:nvPr>
            <p:ph idx="1" type="body"/>
          </p:nvPr>
        </p:nvSpPr>
        <p:spPr>
          <a:xfrm>
            <a:off x="311700" y="1017725"/>
            <a:ext cx="87096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During LS2, CIS runs taken approximately twice per week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Verify maintenance and identify DQ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TileCal Unified Calibration Software (TUCS) used to track detector performance and diagnose problematic channels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Calculate new constants within given interval of validity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Excludes outliers and stable channels and identifies DQ flags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databases approximately monthly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Online and offline databases with UPD1 and UPD4 tags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 ADC recalibration example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15" name="Google Shape;31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100" y="1090425"/>
            <a:ext cx="4114801" cy="296265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612000" y="3980375"/>
            <a:ext cx="42831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Stable RMS, near detector average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Remove “Bad CIS” flag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51"/>
          <p:cNvSpPr txBox="1"/>
          <p:nvPr>
            <p:ph idx="1" type="body"/>
          </p:nvPr>
        </p:nvSpPr>
        <p:spPr>
          <a:xfrm>
            <a:off x="4978200" y="3980375"/>
            <a:ext cx="39486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High RMS, recently unstable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Add “Bad CIS” flag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150" y="1085275"/>
            <a:ext cx="4114801" cy="2972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D85C6"/>
                </a:solidFill>
              </a:rPr>
              <a:t> March CIS update (summary)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25" name="Google Shape;325;p52"/>
          <p:cNvSpPr txBox="1"/>
          <p:nvPr>
            <p:ph idx="1" type="body"/>
          </p:nvPr>
        </p:nvSpPr>
        <p:spPr>
          <a:xfrm>
            <a:off x="311700" y="1396450"/>
            <a:ext cx="38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Updated on Mar. 28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CIS runs from 2/01-3/25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133 ADCs updated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62 good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22 &gt;5% change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12 masked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59 affected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6" name="Google Shape;32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52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3918898" y="1181759"/>
            <a:ext cx="5029198" cy="363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 April CIS update (summary)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33" name="Google Shape;33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311700" y="1396450"/>
            <a:ext cx="38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Updated on April 26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CIS runs from 3/28-4/23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182 ADCs updated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107 good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31 &gt;5% change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13 masked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62 affected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5" name="Google Shape;335;p53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3918898" y="1181759"/>
            <a:ext cx="5029198" cy="363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9255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3D85C6"/>
                </a:solidFill>
              </a:rPr>
              <a:t>TileCal Electronics</a:t>
            </a:r>
            <a:endParaRPr sz="3300">
              <a:solidFill>
                <a:srgbClr val="3D85C6"/>
              </a:solidFill>
            </a:endParaRPr>
          </a:p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151" y="1767302"/>
            <a:ext cx="4011699" cy="300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 June CIS update (summary)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41" name="Google Shape;341;p54"/>
          <p:cNvSpPr txBox="1"/>
          <p:nvPr>
            <p:ph idx="1" type="body"/>
          </p:nvPr>
        </p:nvSpPr>
        <p:spPr>
          <a:xfrm>
            <a:off x="311700" y="1396450"/>
            <a:ext cx="360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Updated on June 4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CIS runs from 4/27-6/01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214 ADCs updated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147 good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13 &gt;5% change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10 masked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57 affected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2" name="Google Shape;34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3918898" y="1181759"/>
            <a:ext cx="5029198" cy="363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CIS constant distributions (high-gain)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49" name="Google Shape;34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55"/>
          <p:cNvPicPr preferRelativeResize="0"/>
          <p:nvPr/>
        </p:nvPicPr>
        <p:blipFill rotWithShape="1">
          <a:blip r:embed="rId3">
            <a:alphaModFix/>
          </a:blip>
          <a:srcRect b="99" l="0" r="4643" t="99"/>
          <a:stretch/>
        </p:blipFill>
        <p:spPr>
          <a:xfrm>
            <a:off x="791550" y="1501900"/>
            <a:ext cx="2828439" cy="213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 rotWithShape="1">
          <a:blip r:embed="rId4">
            <a:alphaModFix/>
          </a:blip>
          <a:srcRect b="0" l="0" r="4452" t="0"/>
          <a:stretch/>
        </p:blipFill>
        <p:spPr>
          <a:xfrm>
            <a:off x="3551123" y="1501900"/>
            <a:ext cx="2828439" cy="213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5"/>
          <p:cNvPicPr preferRelativeResize="0"/>
          <p:nvPr/>
        </p:nvPicPr>
        <p:blipFill rotWithShape="1">
          <a:blip r:embed="rId5">
            <a:alphaModFix/>
          </a:blip>
          <a:srcRect b="0" l="0" r="2229" t="0"/>
          <a:stretch/>
        </p:blipFill>
        <p:spPr>
          <a:xfrm>
            <a:off x="6192712" y="1525574"/>
            <a:ext cx="2828439" cy="209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CIS constant distributions (low-gain)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56"/>
          <p:cNvPicPr preferRelativeResize="0"/>
          <p:nvPr/>
        </p:nvPicPr>
        <p:blipFill rotWithShape="1">
          <a:blip r:embed="rId3">
            <a:alphaModFix/>
          </a:blip>
          <a:srcRect b="0" l="59" r="49" t="0"/>
          <a:stretch/>
        </p:blipFill>
        <p:spPr>
          <a:xfrm>
            <a:off x="791550" y="1764625"/>
            <a:ext cx="2982009" cy="215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6"/>
          <p:cNvPicPr preferRelativeResize="0"/>
          <p:nvPr/>
        </p:nvPicPr>
        <p:blipFill rotWithShape="1">
          <a:blip r:embed="rId4">
            <a:alphaModFix/>
          </a:blip>
          <a:srcRect b="0" l="59" r="49" t="0"/>
          <a:stretch/>
        </p:blipFill>
        <p:spPr>
          <a:xfrm>
            <a:off x="3398387" y="1764625"/>
            <a:ext cx="2982009" cy="215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6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6039140" y="1764625"/>
            <a:ext cx="2982009" cy="215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CIS constant stability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368" name="Google Shape;368;p57"/>
          <p:cNvPicPr preferRelativeResize="0"/>
          <p:nvPr/>
        </p:nvPicPr>
        <p:blipFill rotWithShape="1">
          <a:blip r:embed="rId3">
            <a:alphaModFix/>
          </a:blip>
          <a:srcRect b="0" l="149" r="159" t="0"/>
          <a:stretch/>
        </p:blipFill>
        <p:spPr>
          <a:xfrm>
            <a:off x="657650" y="1768677"/>
            <a:ext cx="2965046" cy="214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7"/>
          <p:cNvPicPr preferRelativeResize="0"/>
          <p:nvPr/>
        </p:nvPicPr>
        <p:blipFill rotWithShape="1">
          <a:blip r:embed="rId4">
            <a:alphaModFix/>
          </a:blip>
          <a:srcRect b="0" l="149" r="159" t="0"/>
          <a:stretch/>
        </p:blipFill>
        <p:spPr>
          <a:xfrm>
            <a:off x="3358183" y="1768670"/>
            <a:ext cx="2965046" cy="214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7"/>
          <p:cNvPicPr preferRelativeResize="0"/>
          <p:nvPr/>
        </p:nvPicPr>
        <p:blipFill rotWithShape="1">
          <a:blip r:embed="rId5">
            <a:alphaModFix/>
          </a:blip>
          <a:srcRect b="0" l="149" r="159" t="0"/>
          <a:stretch/>
        </p:blipFill>
        <p:spPr>
          <a:xfrm>
            <a:off x="6056103" y="1768670"/>
            <a:ext cx="2965046" cy="214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CIS constant RMS/mean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377" name="Google Shape;377;p58"/>
          <p:cNvPicPr preferRelativeResize="0"/>
          <p:nvPr/>
        </p:nvPicPr>
        <p:blipFill rotWithShape="1">
          <a:blip r:embed="rId3">
            <a:alphaModFix/>
          </a:blip>
          <a:srcRect b="0" l="179" r="169" t="0"/>
          <a:stretch/>
        </p:blipFill>
        <p:spPr>
          <a:xfrm>
            <a:off x="791550" y="1543055"/>
            <a:ext cx="2880358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8"/>
          <p:cNvPicPr preferRelativeResize="0"/>
          <p:nvPr/>
        </p:nvPicPr>
        <p:blipFill rotWithShape="1">
          <a:blip r:embed="rId4">
            <a:alphaModFix/>
          </a:blip>
          <a:srcRect b="0" l="179" r="169" t="0"/>
          <a:stretch/>
        </p:blipFill>
        <p:spPr>
          <a:xfrm>
            <a:off x="3466171" y="1543055"/>
            <a:ext cx="2880358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8"/>
          <p:cNvPicPr preferRelativeResize="0"/>
          <p:nvPr/>
        </p:nvPicPr>
        <p:blipFill rotWithShape="1">
          <a:blip r:embed="rId5">
            <a:alphaModFix/>
          </a:blip>
          <a:srcRect b="0" l="179" r="169" t="0"/>
          <a:stretch/>
        </p:blipFill>
        <p:spPr>
          <a:xfrm>
            <a:off x="6140791" y="1543055"/>
            <a:ext cx="2880358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Detector stability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85" name="Google Shape;38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59" r="49" t="0"/>
          <a:stretch/>
        </p:blipFill>
        <p:spPr>
          <a:xfrm>
            <a:off x="387900" y="1190125"/>
            <a:ext cx="4571999" cy="330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9"/>
          <p:cNvPicPr preferRelativeResize="0"/>
          <p:nvPr/>
        </p:nvPicPr>
        <p:blipFill rotWithShape="1">
          <a:blip r:embed="rId4">
            <a:alphaModFix/>
          </a:blip>
          <a:srcRect b="99" l="0" r="0" t="99"/>
          <a:stretch/>
        </p:blipFill>
        <p:spPr>
          <a:xfrm>
            <a:off x="4572000" y="1195300"/>
            <a:ext cx="4571999" cy="329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CIS TUCS Quality Flags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93" name="Google Shape;39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55" y="1235850"/>
            <a:ext cx="63682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New CIS techs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400" name="Google Shape;400;p61"/>
          <p:cNvSpPr txBox="1"/>
          <p:nvPr>
            <p:ph idx="1" type="body"/>
          </p:nvPr>
        </p:nvSpPr>
        <p:spPr>
          <a:xfrm>
            <a:off x="311700" y="1152475"/>
            <a:ext cx="4260300" cy="32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Katie Hughes and Dawit Belayneh arriving this week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Doug, guiding through on-boarding process and trainings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do</a:t>
            </a:r>
            <a:r>
              <a:rPr lang="en"/>
              <a:t>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Update/revise twiki pages and guides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Push TUCS edits and smooth transition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 July CIS update with new techs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Begin valve installation on extended barrel with new techs</a:t>
            </a:r>
            <a:endParaRPr/>
          </a:p>
        </p:txBody>
      </p:sp>
      <p:sp>
        <p:nvSpPr>
          <p:cNvPr id="401" name="Google Shape;40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61"/>
          <p:cNvPicPr preferRelativeResize="0"/>
          <p:nvPr/>
        </p:nvPicPr>
        <p:blipFill rotWithShape="1">
          <a:blip r:embed="rId3">
            <a:alphaModFix/>
          </a:blip>
          <a:srcRect b="6727" l="10217" r="0" t="15681"/>
          <a:stretch/>
        </p:blipFill>
        <p:spPr>
          <a:xfrm>
            <a:off x="4572000" y="1129800"/>
            <a:ext cx="4449152" cy="28839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1"/>
          <p:cNvSpPr txBox="1"/>
          <p:nvPr/>
        </p:nvSpPr>
        <p:spPr>
          <a:xfrm>
            <a:off x="311700" y="4296300"/>
            <a:ext cx="68106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Elias leaving July 15; Mikel leaving July 30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Thank you!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409" name="Google Shape;40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75" y="445025"/>
            <a:ext cx="5094630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311700" y="1152475"/>
            <a:ext cx="3882000" cy="3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4 partitions (barrels)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64 modules per partition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Modules house scintillating tiles and drawers with front-end electronics</a:t>
            </a:r>
            <a:endParaRPr sz="1700"/>
          </a:p>
        </p:txBody>
      </p:sp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0875" y="842250"/>
            <a:ext cx="495028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ATLAS Tile Calorimeter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31" name="Google Shape;131;p28"/>
          <p:cNvSpPr txBox="1"/>
          <p:nvPr/>
        </p:nvSpPr>
        <p:spPr>
          <a:xfrm rot="-512685">
            <a:off x="4587970" y="3393324"/>
            <a:ext cx="2309839" cy="3882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EBA     </a:t>
            </a:r>
            <a:r>
              <a:rPr lang="en" sz="1350"/>
              <a:t>LBA</a:t>
            </a:r>
            <a:r>
              <a:rPr lang="en"/>
              <a:t>   </a:t>
            </a:r>
            <a:r>
              <a:rPr lang="en" sz="1300"/>
              <a:t>LBC</a:t>
            </a:r>
            <a:r>
              <a:rPr lang="en"/>
              <a:t>   </a:t>
            </a:r>
            <a:r>
              <a:rPr lang="en" sz="1250"/>
              <a:t>EBC</a:t>
            </a:r>
            <a:endParaRPr sz="12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311700" y="1152475"/>
            <a:ext cx="3759300" cy="3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Scintillating tiles emit photons when excited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Fibers deliver light to PMTs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48 channels per drawer </a:t>
            </a:r>
            <a:endParaRPr sz="1700"/>
          </a:p>
        </p:txBody>
      </p:sp>
      <p:sp>
        <p:nvSpPr>
          <p:cNvPr id="137" name="Google Shape;13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875" y="842250"/>
            <a:ext cx="495028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Measuring physics signals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40" name="Google Shape;140;p29"/>
          <p:cNvSpPr txBox="1"/>
          <p:nvPr/>
        </p:nvSpPr>
        <p:spPr>
          <a:xfrm rot="-512685">
            <a:off x="4587970" y="3236249"/>
            <a:ext cx="2309839" cy="3882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EBA     </a:t>
            </a:r>
            <a:r>
              <a:rPr lang="en" sz="1350"/>
              <a:t>LBA</a:t>
            </a:r>
            <a:r>
              <a:rPr lang="en"/>
              <a:t>   </a:t>
            </a:r>
            <a:r>
              <a:rPr lang="en" sz="1300"/>
              <a:t>LBC</a:t>
            </a:r>
            <a:r>
              <a:rPr lang="en"/>
              <a:t>   </a:t>
            </a:r>
            <a:r>
              <a:rPr lang="en" sz="1250"/>
              <a:t>EBC</a:t>
            </a:r>
            <a:endParaRPr sz="12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311700" y="2150850"/>
            <a:ext cx="480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3D85C6"/>
                </a:solidFill>
              </a:rPr>
              <a:t>Detector maintenance</a:t>
            </a:r>
            <a:endParaRPr sz="3300">
              <a:solidFill>
                <a:srgbClr val="3D85C6"/>
              </a:solidFill>
            </a:endParaRPr>
          </a:p>
        </p:txBody>
      </p:sp>
      <p:sp>
        <p:nvSpPr>
          <p:cNvPr id="146" name="Google Shape;14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099" y="259138"/>
            <a:ext cx="3552949" cy="47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Testing with MobiDICK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152475"/>
            <a:ext cx="509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Emulates control room electronics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Internal communication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Charge injection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Trigger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voltage and LED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Tests before maintenance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Confirm DQ 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Narrow down origins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Tests during and after maintenance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Ensure initial issue addressed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for new problems</a:t>
            </a:r>
            <a:endParaRPr/>
          </a:p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350" y="1152475"/>
            <a:ext cx="3995799" cy="29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Potential Hardware Failures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61" name="Google Shape;161;p32"/>
          <p:cNvSpPr txBox="1"/>
          <p:nvPr>
            <p:ph idx="1" type="body"/>
          </p:nvPr>
        </p:nvSpPr>
        <p:spPr>
          <a:xfrm>
            <a:off x="311700" y="1152475"/>
            <a:ext cx="493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3in1 cards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Damaged integrator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Worn optical fibers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Damaged interface cards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Motherboard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Noise killer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Damaged digitizers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Loose PMT HV cable connections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voltage boards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HV opto and micro cards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Bad cable connections (noise)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Worn insulators</a:t>
            </a:r>
            <a:endParaRPr/>
          </a:p>
        </p:txBody>
      </p:sp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989" y="1152475"/>
            <a:ext cx="4131389" cy="309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D85C6"/>
                </a:solidFill>
              </a:rPr>
              <a:t>Maintenance Progress (Since March 2021)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672350" y="1152475"/>
            <a:ext cx="816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Drawers we have maintained: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EBA</a:t>
            </a:r>
            <a:r>
              <a:rPr lang="en"/>
              <a:t> </a:t>
            </a:r>
            <a:r>
              <a:rPr lang="en"/>
              <a:t>26</a:t>
            </a:r>
            <a:r>
              <a:rPr lang="en"/>
              <a:t>, 44   </a:t>
            </a:r>
            <a:r>
              <a:rPr lang="en">
                <a:solidFill>
                  <a:srgbClr val="990000"/>
                </a:solidFill>
              </a:rPr>
              <a:t>(Total: 2)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LBA</a:t>
            </a:r>
            <a:r>
              <a:rPr lang="en"/>
              <a:t> 06, 18, 54, 55, 56 </a:t>
            </a:r>
            <a:r>
              <a:rPr lang="en">
                <a:solidFill>
                  <a:srgbClr val="990000"/>
                </a:solidFill>
              </a:rPr>
              <a:t>(Total: 5)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LBC</a:t>
            </a:r>
            <a:r>
              <a:rPr lang="en"/>
              <a:t> 06, 14, 16, 18, 37, 51, 63 </a:t>
            </a:r>
            <a:r>
              <a:rPr lang="en">
                <a:solidFill>
                  <a:srgbClr val="990000"/>
                </a:solidFill>
              </a:rPr>
              <a:t>(Total: 7)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</a:rPr>
              <a:t>EBC</a:t>
            </a:r>
            <a:r>
              <a:rPr lang="en"/>
              <a:t> 03, 30, 39, 52 </a:t>
            </a:r>
            <a:r>
              <a:rPr lang="en">
                <a:solidFill>
                  <a:srgbClr val="990000"/>
                </a:solidFill>
              </a:rPr>
              <a:t>(Total: 4)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18 </a:t>
            </a:r>
            <a:r>
              <a:rPr lang="en">
                <a:solidFill>
                  <a:srgbClr val="990000"/>
                </a:solidFill>
              </a:rPr>
              <a:t>o</a:t>
            </a:r>
            <a:r>
              <a:rPr lang="en">
                <a:solidFill>
                  <a:srgbClr val="990000"/>
                </a:solidFill>
              </a:rPr>
              <a:t>verall 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70" name="Google Shape;17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319" y="1037925"/>
            <a:ext cx="2734134" cy="3645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